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8" r:id="rId17"/>
    <p:sldId id="272" r:id="rId18"/>
    <p:sldId id="279" r:id="rId19"/>
    <p:sldId id="273" r:id="rId20"/>
    <p:sldId id="280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2"/>
    <p:restoredTop sz="84590"/>
  </p:normalViewPr>
  <p:slideViewPr>
    <p:cSldViewPr snapToGrid="0" snapToObjects="1">
      <p:cViewPr>
        <p:scale>
          <a:sx n="95" d="100"/>
          <a:sy n="95" d="100"/>
        </p:scale>
        <p:origin x="672" y="-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1F65C-5EE3-0E49-8A6C-BF82B2AA587B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977B0-E0C4-8844-A106-CC77EB23C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72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977B0-E0C4-8844-A106-CC77EB23C8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93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977B0-E0C4-8844-A106-CC77EB23C8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59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977B0-E0C4-8844-A106-CC77EB23C8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80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977B0-E0C4-8844-A106-CC77EB23C8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68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977B0-E0C4-8844-A106-CC77EB23C8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2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977B0-E0C4-8844-A106-CC77EB23C8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1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977B0-E0C4-8844-A106-CC77EB23C8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16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977B0-E0C4-8844-A106-CC77EB23C8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5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977B0-E0C4-8844-A106-CC77EB23C8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32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05F80-B9AE-4E9F-8FE1-D25E90406B3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096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977B0-E0C4-8844-A106-CC77EB23C8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977B0-E0C4-8844-A106-CC77EB23C8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05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05F80-B9AE-4E9F-8FE1-D25E90406B3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195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977B0-E0C4-8844-A106-CC77EB23C8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99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977B0-E0C4-8844-A106-CC77EB23C81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587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977B0-E0C4-8844-A106-CC77EB23C8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86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977B0-E0C4-8844-A106-CC77EB23C81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1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977B0-E0C4-8844-A106-CC77EB23C8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28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977B0-E0C4-8844-A106-CC77EB23C8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08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977B0-E0C4-8844-A106-CC77EB23C8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7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977B0-E0C4-8844-A106-CC77EB23C8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30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977B0-E0C4-8844-A106-CC77EB23C8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44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977B0-E0C4-8844-A106-CC77EB23C8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33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D977B0-E0C4-8844-A106-CC77EB23C8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50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51D1-AC8C-674E-9E98-E633040DA19A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A65-B5AD-664C-A3B0-1C9984CEA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2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51D1-AC8C-674E-9E98-E633040DA19A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A65-B5AD-664C-A3B0-1C9984CEA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51D1-AC8C-674E-9E98-E633040DA19A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A65-B5AD-664C-A3B0-1C9984CEA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45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51D1-AC8C-674E-9E98-E633040DA19A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A65-B5AD-664C-A3B0-1C9984CEA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28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51D1-AC8C-674E-9E98-E633040DA19A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A65-B5AD-664C-A3B0-1C9984CEA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21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51D1-AC8C-674E-9E98-E633040DA19A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A65-B5AD-664C-A3B0-1C9984CEA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63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51D1-AC8C-674E-9E98-E633040DA19A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A65-B5AD-664C-A3B0-1C9984CEA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85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51D1-AC8C-674E-9E98-E633040DA19A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A65-B5AD-664C-A3B0-1C9984CEA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91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51D1-AC8C-674E-9E98-E633040DA19A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A65-B5AD-664C-A3B0-1C9984CEA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52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51D1-AC8C-674E-9E98-E633040DA19A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A65-B5AD-664C-A3B0-1C9984CEA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6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251D1-AC8C-674E-9E98-E633040DA19A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3DA65-B5AD-664C-A3B0-1C9984CEA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9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251D1-AC8C-674E-9E98-E633040DA19A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3DA65-B5AD-664C-A3B0-1C9984CEA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13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4.tiff"/><Relationship Id="rId5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6.tiff"/><Relationship Id="rId5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6.tiff"/><Relationship Id="rId5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8.tiff"/><Relationship Id="rId5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0.jpeg"/><Relationship Id="rId5" Type="http://schemas.openxmlformats.org/officeDocument/2006/relationships/image" Target="../media/image41.jpeg"/><Relationship Id="rId6" Type="http://schemas.openxmlformats.org/officeDocument/2006/relationships/image" Target="../media/image42.jpeg"/><Relationship Id="rId7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12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59.jpeg"/><Relationship Id="rId5" Type="http://schemas.openxmlformats.org/officeDocument/2006/relationships/image" Target="../media/image60.jpeg"/><Relationship Id="rId6" Type="http://schemas.openxmlformats.org/officeDocument/2006/relationships/image" Target="../media/image61.jpeg"/><Relationship Id="rId7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hyperlink" Target="http://www.elixir-europe.org" TargetMode="External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s://goo.gl/hu7uYK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8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12.png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6" Type="http://schemas.openxmlformats.org/officeDocument/2006/relationships/image" Target="../media/image25.tiff"/><Relationship Id="rId7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6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941" y="146566"/>
            <a:ext cx="8824825" cy="17563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8552" y="2804984"/>
            <a:ext cx="88968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 smtClean="0">
                <a:latin typeface="Corbel" charset="0"/>
                <a:ea typeface="Corbel" charset="0"/>
                <a:cs typeface="Corbel" charset="0"/>
              </a:rPr>
              <a:t>Structured data markup for life sciences with </a:t>
            </a:r>
            <a:r>
              <a:rPr lang="en-US" sz="4800" b="1" dirty="0" err="1" smtClean="0">
                <a:latin typeface="Corbel" charset="0"/>
                <a:ea typeface="Corbel" charset="0"/>
                <a:cs typeface="Corbel" charset="0"/>
              </a:rPr>
              <a:t>Schema.org</a:t>
            </a:r>
            <a:endParaRPr lang="en-US" sz="4800" b="1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64888" y="5276686"/>
            <a:ext cx="4660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i="1" dirty="0" smtClean="0"/>
              <a:t>Roberto Preste</a:t>
            </a:r>
            <a:endParaRPr lang="en-US" sz="28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328429" y="5276686"/>
            <a:ext cx="4660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i="1" dirty="0" smtClean="0"/>
              <a:t>25</a:t>
            </a:r>
            <a:r>
              <a:rPr lang="en-US" sz="2800" i="1" baseline="30000" dirty="0" smtClean="0"/>
              <a:t>th</a:t>
            </a:r>
            <a:r>
              <a:rPr lang="en-US" sz="2800" i="1" dirty="0" smtClean="0"/>
              <a:t>-26</a:t>
            </a:r>
            <a:r>
              <a:rPr lang="en-US" sz="2800" i="1" baseline="30000" dirty="0" smtClean="0"/>
              <a:t>th</a:t>
            </a:r>
            <a:r>
              <a:rPr lang="en-US" sz="2800" i="1" dirty="0" smtClean="0"/>
              <a:t> October 2016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58295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848" y="6214396"/>
            <a:ext cx="3316408" cy="660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Bioschemas</a:t>
            </a:r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: specifications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816864"/>
            <a:ext cx="4815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1" i="1" dirty="0" smtClean="0">
                <a:latin typeface="Corbel" charset="0"/>
                <a:ea typeface="Corbel" charset="0"/>
                <a:cs typeface="Corbel" charset="0"/>
              </a:rPr>
              <a:t>Introduction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Data model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Content guidelines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Cardinality and controlled vocabularies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New properties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Examples</a:t>
            </a:r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352" y="847992"/>
            <a:ext cx="5888736" cy="1876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352" y="2755856"/>
            <a:ext cx="5849861" cy="33832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4210" y="3381595"/>
            <a:ext cx="4317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Overview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of the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problem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, goal of the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specification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,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technologies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used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to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implement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the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solution</a:t>
            </a:r>
            <a:endParaRPr lang="en-US" sz="2400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41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848" y="6214396"/>
            <a:ext cx="3316408" cy="660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Bioschemas</a:t>
            </a:r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: specifications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816864"/>
            <a:ext cx="4815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Introduction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i="1" dirty="0" smtClean="0">
                <a:latin typeface="Corbel" charset="0"/>
                <a:ea typeface="Corbel" charset="0"/>
                <a:cs typeface="Corbel" charset="0"/>
              </a:rPr>
              <a:t>Data model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Content guidelines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Cardinality and controlled vocabularies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New properties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Examples</a:t>
            </a:r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2290" y="3381595"/>
            <a:ext cx="4805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Describes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how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to elaborate and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implement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more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specific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guidelines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into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a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Schema.org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skeleton</a:t>
            </a:r>
            <a:endParaRPr lang="en-US" sz="2400" dirty="0"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9968" y="816864"/>
            <a:ext cx="3850640" cy="3951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9968" y="1528411"/>
            <a:ext cx="6181550" cy="34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5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848" y="6214396"/>
            <a:ext cx="3316408" cy="660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Bioschemas</a:t>
            </a:r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: specifications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816864"/>
            <a:ext cx="4815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Introduction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Data model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i="1" dirty="0" smtClean="0">
                <a:latin typeface="Corbel" charset="0"/>
                <a:ea typeface="Corbel" charset="0"/>
                <a:cs typeface="Corbel" charset="0"/>
              </a:rPr>
              <a:t>Content guidelines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Cardinality and controlled vocabularies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New properties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Examples</a:t>
            </a:r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1" y="3381595"/>
            <a:ext cx="54462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Defines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a set of Minimum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fields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that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are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mandatory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,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Recommended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fields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for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optimal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discovery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and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integration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, and Optional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fields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to </a:t>
            </a:r>
            <a:r>
              <a:rPr lang="it-IT" sz="2400" dirty="0" err="1">
                <a:latin typeface="Corbel" charset="0"/>
                <a:ea typeface="Corbel" charset="0"/>
                <a:cs typeface="Corbel" charset="0"/>
              </a:rPr>
              <a:t>e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nhance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the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user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experience</a:t>
            </a:r>
            <a:endParaRPr lang="en-US" sz="2400" dirty="0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867170" y="261909"/>
            <a:ext cx="6324830" cy="6413325"/>
            <a:chOff x="5867170" y="261909"/>
            <a:chExt cx="6324830" cy="641332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170" y="261909"/>
              <a:ext cx="6324830" cy="552349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67170" y="4750441"/>
              <a:ext cx="6295796" cy="1924793"/>
            </a:xfrm>
            <a:prstGeom prst="rect">
              <a:avLst/>
            </a:prstGeom>
          </p:spPr>
        </p:pic>
      </p:grpSp>
      <p:sp>
        <p:nvSpPr>
          <p:cNvPr id="13" name="Rounded Rectangle 12"/>
          <p:cNvSpPr/>
          <p:nvPr/>
        </p:nvSpPr>
        <p:spPr>
          <a:xfrm>
            <a:off x="11141242" y="1431758"/>
            <a:ext cx="397042" cy="5243476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2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848" y="6214396"/>
            <a:ext cx="3316408" cy="660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Bioschemas</a:t>
            </a:r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: specifications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816864"/>
            <a:ext cx="4815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Introduction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Data model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Content guidelines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i="1" dirty="0" smtClean="0">
                <a:latin typeface="Corbel" charset="0"/>
                <a:ea typeface="Corbel" charset="0"/>
                <a:cs typeface="Corbel" charset="0"/>
              </a:rPr>
              <a:t>Cardinality and controlled vocabularies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New properties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Examples</a:t>
            </a:r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1" y="3381595"/>
            <a:ext cx="5446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Define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the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number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of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times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a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property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can be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instantiated</a:t>
            </a:r>
            <a:r>
              <a:rPr lang="it-IT" sz="24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and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specific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terms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that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need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to be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used</a:t>
            </a:r>
            <a:endParaRPr lang="en-US" sz="2400" dirty="0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867170" y="261909"/>
            <a:ext cx="6324830" cy="6413325"/>
            <a:chOff x="5867170" y="261909"/>
            <a:chExt cx="6324830" cy="641332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7170" y="261909"/>
              <a:ext cx="6324830" cy="552349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67170" y="4750441"/>
              <a:ext cx="6295796" cy="1924793"/>
            </a:xfrm>
            <a:prstGeom prst="rect">
              <a:avLst/>
            </a:prstGeom>
          </p:spPr>
        </p:pic>
      </p:grpSp>
      <p:sp>
        <p:nvSpPr>
          <p:cNvPr id="13" name="Rounded Rectangle 12"/>
          <p:cNvSpPr/>
          <p:nvPr/>
        </p:nvSpPr>
        <p:spPr>
          <a:xfrm>
            <a:off x="10739421" y="1431758"/>
            <a:ext cx="397042" cy="5243476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1562347" y="1431758"/>
            <a:ext cx="457199" cy="5243476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1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848" y="6214396"/>
            <a:ext cx="3316408" cy="660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Bioschemas</a:t>
            </a:r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: specifications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816864"/>
            <a:ext cx="4815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Introduction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Data model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Content guidelines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Cardinality and controlled vocabularies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i="1" dirty="0" smtClean="0">
                <a:latin typeface="Corbel" charset="0"/>
                <a:ea typeface="Corbel" charset="0"/>
                <a:cs typeface="Corbel" charset="0"/>
              </a:rPr>
              <a:t>New properties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Examples</a:t>
            </a:r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1" y="3381595"/>
            <a:ext cx="5362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New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properties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can be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suggested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in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order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to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provide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more accurate and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useful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type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description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in life science</a:t>
            </a:r>
            <a:endParaRPr lang="en-US" sz="2400" dirty="0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557656" y="1961146"/>
            <a:ext cx="6634344" cy="3332244"/>
            <a:chOff x="5557656" y="1106904"/>
            <a:chExt cx="6634344" cy="333224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57656" y="1106904"/>
              <a:ext cx="6634343" cy="87830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57657" y="1985211"/>
              <a:ext cx="6634343" cy="2453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441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848" y="6214396"/>
            <a:ext cx="3316408" cy="660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Bioschemas</a:t>
            </a:r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: specifications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816864"/>
            <a:ext cx="4815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Introduction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Data model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Content guidelines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Cardinality and controlled vocabularies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New properties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i="1" dirty="0" smtClean="0">
                <a:latin typeface="Corbel" charset="0"/>
                <a:ea typeface="Corbel" charset="0"/>
                <a:cs typeface="Corbel" charset="0"/>
              </a:rPr>
              <a:t>Examples</a:t>
            </a:r>
            <a:endParaRPr lang="en-US" sz="2000" b="1" i="1" dirty="0"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1369" y="-3492"/>
            <a:ext cx="7860631" cy="18328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07755"/>
            <a:ext cx="7640053" cy="17602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01076"/>
            <a:ext cx="7218947" cy="16480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842" y="3683822"/>
            <a:ext cx="6918158" cy="156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/>
          <p:nvPr/>
        </p:nvCxnSpPr>
        <p:spPr>
          <a:xfrm flipV="1">
            <a:off x="6304913" y="4234043"/>
            <a:ext cx="912657" cy="84194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oval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8" idx="2"/>
          </p:cNvCxnSpPr>
          <p:nvPr/>
        </p:nvCxnSpPr>
        <p:spPr>
          <a:xfrm flipH="1" flipV="1">
            <a:off x="4862423" y="2594291"/>
            <a:ext cx="2355147" cy="11493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oval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7217569" y="2651637"/>
            <a:ext cx="288660" cy="10920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oval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6178541" y="2589809"/>
            <a:ext cx="1039028" cy="115704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oval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232808" y="1593233"/>
            <a:ext cx="1259228" cy="68729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Corbel" charset="0"/>
                <a:ea typeface="Corbel" charset="0"/>
                <a:cs typeface="Corbel" charset="0"/>
              </a:rPr>
              <a:t>Data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Corbel" charset="0"/>
                <a:ea typeface="Corbel" charset="0"/>
                <a:cs typeface="Corbel" charset="0"/>
              </a:rPr>
              <a:t>repository</a:t>
            </a:r>
          </a:p>
        </p:txBody>
      </p:sp>
      <p:sp>
        <p:nvSpPr>
          <p:cNvPr id="6" name="Rectangle 5"/>
          <p:cNvSpPr/>
          <p:nvPr/>
        </p:nvSpPr>
        <p:spPr>
          <a:xfrm>
            <a:off x="5548927" y="1593233"/>
            <a:ext cx="1259228" cy="68729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Corbel" charset="0"/>
                <a:ea typeface="Corbel" charset="0"/>
                <a:cs typeface="Corbel" charset="0"/>
              </a:rPr>
              <a:t>Data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Corbel" charset="0"/>
                <a:ea typeface="Corbel" charset="0"/>
                <a:cs typeface="Corbel" charset="0"/>
              </a:rPr>
              <a:t>repository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876615" y="1593233"/>
            <a:ext cx="1259228" cy="68729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Corbel" charset="0"/>
                <a:ea typeface="Corbel" charset="0"/>
                <a:cs typeface="Corbel" charset="0"/>
              </a:rPr>
              <a:t>Data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Corbel" charset="0"/>
                <a:ea typeface="Corbel" charset="0"/>
                <a:cs typeface="Corbel" charset="0"/>
              </a:rPr>
              <a:t>repository</a:t>
            </a:r>
          </a:p>
        </p:txBody>
      </p:sp>
      <p:cxnSp>
        <p:nvCxnSpPr>
          <p:cNvPr id="60" name="Straight Arrow Connector 59"/>
          <p:cNvCxnSpPr>
            <a:stCxn id="8" idx="2"/>
            <a:endCxn id="56" idx="0"/>
          </p:cNvCxnSpPr>
          <p:nvPr/>
        </p:nvCxnSpPr>
        <p:spPr>
          <a:xfrm>
            <a:off x="4862423" y="2594291"/>
            <a:ext cx="79759" cy="1149366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56" idx="0"/>
          </p:cNvCxnSpPr>
          <p:nvPr/>
        </p:nvCxnSpPr>
        <p:spPr>
          <a:xfrm flipH="1">
            <a:off x="4942181" y="2589809"/>
            <a:ext cx="1236362" cy="1153848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56" idx="0"/>
          </p:cNvCxnSpPr>
          <p:nvPr/>
        </p:nvCxnSpPr>
        <p:spPr>
          <a:xfrm flipH="1">
            <a:off x="4942181" y="2651637"/>
            <a:ext cx="2564050" cy="1092020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56" idx="2"/>
          </p:cNvCxnSpPr>
          <p:nvPr/>
        </p:nvCxnSpPr>
        <p:spPr>
          <a:xfrm flipH="1" flipV="1">
            <a:off x="4942181" y="4229266"/>
            <a:ext cx="1089682" cy="846722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43" idx="3"/>
            <a:endCxn id="54" idx="1"/>
          </p:cNvCxnSpPr>
          <p:nvPr/>
        </p:nvCxnSpPr>
        <p:spPr>
          <a:xfrm>
            <a:off x="6081843" y="3986462"/>
            <a:ext cx="396161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oval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478003" y="3743658"/>
            <a:ext cx="1640184" cy="4856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Search engine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122089" y="3743658"/>
            <a:ext cx="1640184" cy="48560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Registry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28342" y="4468985"/>
            <a:ext cx="24681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Corbel" charset="0"/>
                <a:ea typeface="Corbel" charset="0"/>
                <a:cs typeface="Corbel" charset="0"/>
              </a:rPr>
              <a:t>Biosharing, </a:t>
            </a:r>
          </a:p>
          <a:p>
            <a:pPr algn="ctr"/>
            <a:r>
              <a:rPr lang="en-US" i="1" dirty="0" err="1">
                <a:solidFill>
                  <a:schemeClr val="bg1">
                    <a:lumMod val="65000"/>
                  </a:schemeClr>
                </a:solidFill>
                <a:latin typeface="Corbel" charset="0"/>
                <a:ea typeface="Corbel" charset="0"/>
                <a:cs typeface="Corbel" charset="0"/>
              </a:rPr>
              <a:t>Biosamples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Corbel" charset="0"/>
                <a:ea typeface="Corbel" charset="0"/>
                <a:cs typeface="Corbel" charset="0"/>
              </a:rPr>
              <a:t>, Identifiers.org, </a:t>
            </a:r>
          </a:p>
          <a:p>
            <a:pPr algn="ctr"/>
            <a:r>
              <a:rPr lang="en-US" i="1" dirty="0" err="1">
                <a:solidFill>
                  <a:schemeClr val="bg1">
                    <a:lumMod val="65000"/>
                  </a:schemeClr>
                </a:solidFill>
                <a:latin typeface="Corbel" charset="0"/>
                <a:ea typeface="Corbel" charset="0"/>
                <a:cs typeface="Corbel" charset="0"/>
              </a:rPr>
              <a:t>Bio.tools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Corbel" charset="0"/>
                <a:ea typeface="Corbel" charset="0"/>
                <a:cs typeface="Corbel" charset="0"/>
              </a:rPr>
              <a:t>, </a:t>
            </a:r>
          </a:p>
          <a:p>
            <a:pPr algn="ctr"/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Corbel" charset="0"/>
                <a:ea typeface="Corbel" charset="0"/>
                <a:cs typeface="Corbel" charset="0"/>
              </a:rPr>
              <a:t>TeSS</a:t>
            </a:r>
          </a:p>
          <a:p>
            <a:pPr algn="ctr"/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Corbel" charset="0"/>
                <a:ea typeface="Corbel" charset="0"/>
                <a:cs typeface="Corbel" charset="0"/>
              </a:rPr>
              <a:t>UKCRC Tissue Directory </a:t>
            </a:r>
            <a:r>
              <a:rPr lang="is-IS" i="1" dirty="0">
                <a:solidFill>
                  <a:schemeClr val="bg1">
                    <a:lumMod val="65000"/>
                  </a:schemeClr>
                </a:solidFill>
                <a:latin typeface="Corbel" charset="0"/>
                <a:ea typeface="Corbel" charset="0"/>
                <a:cs typeface="Corbel" charset="0"/>
              </a:rPr>
              <a:t>…</a:t>
            </a:r>
            <a:endParaRPr lang="en-US" i="1" dirty="0">
              <a:solidFill>
                <a:schemeClr val="bg1">
                  <a:lumMod val="6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13853" y="1139916"/>
            <a:ext cx="328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chemeClr val="bg1">
                    <a:lumMod val="65000"/>
                  </a:schemeClr>
                </a:solidFill>
                <a:latin typeface="Corbel" charset="0"/>
                <a:ea typeface="Corbel" charset="0"/>
                <a:cs typeface="Corbel" charset="0"/>
              </a:rPr>
              <a:t>PDBe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Corbel" charset="0"/>
                <a:ea typeface="Corbel" charset="0"/>
                <a:cs typeface="Corbel" charset="0"/>
              </a:rPr>
              <a:t>, 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  <a:latin typeface="Corbel" charset="0"/>
                <a:ea typeface="Corbel" charset="0"/>
                <a:cs typeface="Corbel" charset="0"/>
              </a:rPr>
              <a:t>UniProt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Corbel" charset="0"/>
                <a:ea typeface="Corbel" charset="0"/>
                <a:cs typeface="Corbel" charset="0"/>
              </a:rPr>
              <a:t>, 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  <a:latin typeface="Corbel" charset="0"/>
                <a:ea typeface="Corbel" charset="0"/>
                <a:cs typeface="Corbel" charset="0"/>
              </a:rPr>
              <a:t>Pfam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Corbel" charset="0"/>
                <a:ea typeface="Corbel" charset="0"/>
                <a:cs typeface="Corbel" charset="0"/>
              </a:rPr>
              <a:t>, </a:t>
            </a:r>
            <a:r>
              <a:rPr lang="is-IS" i="1" dirty="0">
                <a:solidFill>
                  <a:schemeClr val="bg1">
                    <a:lumMod val="65000"/>
                  </a:schemeClr>
                </a:solidFill>
                <a:latin typeface="Corbel" charset="0"/>
                <a:ea typeface="Corbel" charset="0"/>
                <a:cs typeface="Corbel" charset="0"/>
              </a:rPr>
              <a:t>…</a:t>
            </a:r>
            <a:endParaRPr lang="en-US" i="1" dirty="0">
              <a:solidFill>
                <a:schemeClr val="bg1">
                  <a:lumMod val="6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06229" y="4467961"/>
            <a:ext cx="2081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Corbel" charset="0"/>
                <a:ea typeface="Corbel" charset="0"/>
                <a:cs typeface="Corbel" charset="0"/>
              </a:rPr>
              <a:t>Google, Yahoo, Bing, 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  <a:latin typeface="Corbel" charset="0"/>
                <a:ea typeface="Corbel" charset="0"/>
                <a:cs typeface="Corbel" charset="0"/>
              </a:rPr>
              <a:t>Yandex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Corbel" charset="0"/>
                <a:ea typeface="Corbel" charset="0"/>
                <a:cs typeface="Corbel" charset="0"/>
              </a:rPr>
              <a:t>, </a:t>
            </a:r>
            <a:r>
              <a:rPr lang="is-IS" i="1" dirty="0">
                <a:solidFill>
                  <a:schemeClr val="bg1">
                    <a:lumMod val="65000"/>
                  </a:schemeClr>
                </a:solidFill>
                <a:latin typeface="Corbel" charset="0"/>
                <a:ea typeface="Corbel" charset="0"/>
                <a:cs typeface="Corbel" charset="0"/>
              </a:rPr>
              <a:t>…</a:t>
            </a:r>
            <a:endParaRPr lang="en-US" i="1" dirty="0">
              <a:solidFill>
                <a:schemeClr val="bg1">
                  <a:lumMod val="6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232808" y="2280529"/>
            <a:ext cx="1259228" cy="313763"/>
            <a:chOff x="2708808" y="3021404"/>
            <a:chExt cx="1259228" cy="313763"/>
          </a:xfrm>
        </p:grpSpPr>
        <p:sp>
          <p:nvSpPr>
            <p:cNvPr id="8" name="Rectangle 7"/>
            <p:cNvSpPr/>
            <p:nvPr/>
          </p:nvSpPr>
          <p:spPr>
            <a:xfrm>
              <a:off x="2708808" y="3021404"/>
              <a:ext cx="1259228" cy="3137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0B794A"/>
                  </a:solidFill>
                </a:rPr>
                <a:t>      </a:t>
              </a:r>
              <a:r>
                <a:rPr lang="en-US" sz="1200" dirty="0">
                  <a:solidFill>
                    <a:srgbClr val="0B794A"/>
                  </a:solidFill>
                  <a:latin typeface="Corbel" charset="0"/>
                  <a:ea typeface="Corbel" charset="0"/>
                  <a:cs typeface="Corbel" charset="0"/>
                </a:rPr>
                <a:t>Bioschemas</a:t>
              </a:r>
            </a:p>
          </p:txBody>
        </p:sp>
        <p:pic>
          <p:nvPicPr>
            <p:cNvPr id="55" name="Picture 54" descr="06b60658-cca9-11e5-95f7-ff9b26090a4b.png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84675" y="3057979"/>
              <a:ext cx="228049" cy="233359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5554711" y="2268711"/>
            <a:ext cx="1259228" cy="313763"/>
            <a:chOff x="2708808" y="3021404"/>
            <a:chExt cx="1259228" cy="313763"/>
          </a:xfrm>
        </p:grpSpPr>
        <p:sp>
          <p:nvSpPr>
            <p:cNvPr id="58" name="Rectangle 57"/>
            <p:cNvSpPr/>
            <p:nvPr/>
          </p:nvSpPr>
          <p:spPr>
            <a:xfrm>
              <a:off x="2708808" y="3021404"/>
              <a:ext cx="1259228" cy="3137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0B794A"/>
                  </a:solidFill>
                </a:rPr>
                <a:t>      </a:t>
              </a:r>
              <a:r>
                <a:rPr lang="en-US" sz="1200" dirty="0">
                  <a:solidFill>
                    <a:srgbClr val="0B794A"/>
                  </a:solidFill>
                  <a:latin typeface="Corbel" charset="0"/>
                  <a:ea typeface="Corbel" charset="0"/>
                  <a:cs typeface="Corbel" charset="0"/>
                </a:rPr>
                <a:t>Bioschemas</a:t>
              </a:r>
            </a:p>
          </p:txBody>
        </p:sp>
        <p:pic>
          <p:nvPicPr>
            <p:cNvPr id="59" name="Picture 58" descr="06b60658-cca9-11e5-95f7-ff9b26090a4b.png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84675" y="3057979"/>
              <a:ext cx="228049" cy="233359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880036" y="2267513"/>
            <a:ext cx="1259228" cy="313763"/>
            <a:chOff x="2708808" y="3021404"/>
            <a:chExt cx="1259228" cy="313763"/>
          </a:xfrm>
        </p:grpSpPr>
        <p:sp>
          <p:nvSpPr>
            <p:cNvPr id="62" name="Rectangle 61"/>
            <p:cNvSpPr/>
            <p:nvPr/>
          </p:nvSpPr>
          <p:spPr>
            <a:xfrm>
              <a:off x="2708808" y="3021404"/>
              <a:ext cx="1259228" cy="3137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0B794A"/>
                  </a:solidFill>
                </a:rPr>
                <a:t>      </a:t>
              </a:r>
              <a:r>
                <a:rPr lang="en-US" sz="1200" dirty="0">
                  <a:solidFill>
                    <a:srgbClr val="0B794A"/>
                  </a:solidFill>
                  <a:latin typeface="Corbel" charset="0"/>
                  <a:ea typeface="Corbel" charset="0"/>
                  <a:cs typeface="Corbel" charset="0"/>
                </a:rPr>
                <a:t>Bioschemas</a:t>
              </a:r>
            </a:p>
          </p:txBody>
        </p:sp>
        <p:pic>
          <p:nvPicPr>
            <p:cNvPr id="64" name="Picture 63" descr="06b60658-cca9-11e5-95f7-ff9b26090a4b.png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84675" y="3057979"/>
              <a:ext cx="228049" cy="233359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5744572" y="3743657"/>
            <a:ext cx="337271" cy="485609"/>
            <a:chOff x="2708808" y="3026945"/>
            <a:chExt cx="337271" cy="485609"/>
          </a:xfrm>
        </p:grpSpPr>
        <p:sp>
          <p:nvSpPr>
            <p:cNvPr id="43" name="Rectangle 42"/>
            <p:cNvSpPr/>
            <p:nvPr/>
          </p:nvSpPr>
          <p:spPr>
            <a:xfrm>
              <a:off x="2708808" y="3026945"/>
              <a:ext cx="337271" cy="48560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0B794A"/>
                </a:solidFill>
              </a:endParaRPr>
            </a:p>
          </p:txBody>
        </p:sp>
        <p:pic>
          <p:nvPicPr>
            <p:cNvPr id="44" name="Picture 43" descr="06b60658-cca9-11e5-95f7-ff9b26090a4b.png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68050" y="3161882"/>
              <a:ext cx="228049" cy="233359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47558" y="5264943"/>
            <a:ext cx="838598" cy="1053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361900" y="5288142"/>
            <a:ext cx="3173139" cy="92333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latin typeface="Corbel" charset="0"/>
                <a:ea typeface="Corbel" charset="0"/>
                <a:cs typeface="Corbel" charset="0"/>
              </a:rPr>
              <a:t>Search engines favour websites containing schema.org in their search results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848" y="6214396"/>
            <a:ext cx="3316408" cy="66005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0" y="0"/>
            <a:ext cx="3922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Bioschemas</a:t>
            </a:r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: applications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0" y="557556"/>
            <a:ext cx="6322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rbel" charset="0"/>
                <a:ea typeface="Corbel" charset="0"/>
                <a:cs typeface="Corbel" charset="0"/>
              </a:rPr>
              <a:t>Improving search results via </a:t>
            </a:r>
            <a:r>
              <a:rPr lang="en-US" sz="2800" dirty="0" err="1" smtClean="0">
                <a:latin typeface="Corbel" charset="0"/>
                <a:ea typeface="Corbel" charset="0"/>
                <a:cs typeface="Corbel" charset="0"/>
              </a:rPr>
              <a:t>Bioschemas</a:t>
            </a:r>
            <a:endParaRPr lang="en-US" sz="2800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9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019" y="3639652"/>
            <a:ext cx="25400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" descr="imgres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9113" y="5242854"/>
            <a:ext cx="1064210" cy="79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848" y="6214396"/>
            <a:ext cx="3316408" cy="660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3922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Bioschemas</a:t>
            </a:r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: applications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27242" y="1055935"/>
            <a:ext cx="4656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Corbel" charset="0"/>
                <a:ea typeface="Corbel" charset="0"/>
                <a:cs typeface="Corbel" charset="0"/>
              </a:rPr>
              <a:t>TeSS</a:t>
            </a:r>
            <a:r>
              <a:rPr lang="en-US" sz="2800" dirty="0" smtClean="0">
                <a:latin typeface="Corbel" charset="0"/>
                <a:ea typeface="Corbel" charset="0"/>
                <a:cs typeface="Corbel" charset="0"/>
              </a:rPr>
              <a:t>: ELIXIR’s Training Portal</a:t>
            </a:r>
            <a:endParaRPr lang="en-US" sz="2800" dirty="0"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8" name="Picture 3" descr="TeSS   Training eSupport System.pn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/>
          <a:stretch/>
        </p:blipFill>
        <p:spPr bwMode="auto">
          <a:xfrm>
            <a:off x="4528979" y="523220"/>
            <a:ext cx="7663021" cy="2509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6504" y="3937085"/>
            <a:ext cx="1906588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1246581" y="3241291"/>
            <a:ext cx="2676288" cy="2634609"/>
            <a:chOff x="3349625" y="457200"/>
            <a:chExt cx="3200400" cy="3124200"/>
          </a:xfrm>
        </p:grpSpPr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3349625" y="457200"/>
              <a:ext cx="3200400" cy="3124200"/>
            </a:xfrm>
            <a:prstGeom prst="ellips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charset="0"/>
              </a:endParaRPr>
            </a:p>
          </p:txBody>
        </p:sp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800" y="2006600"/>
              <a:ext cx="635000" cy="96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500" y="841375"/>
              <a:ext cx="1765300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7463" y="1524000"/>
              <a:ext cx="1143000" cy="160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16391" y="4957894"/>
            <a:ext cx="1756620" cy="731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4689" y="4532195"/>
            <a:ext cx="1512888" cy="47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8056195" y="3325205"/>
            <a:ext cx="2743198" cy="2774346"/>
          </a:xfrm>
          <a:prstGeom prst="ellipse">
            <a:avLst/>
          </a:prstGeom>
          <a:noFill/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Calibri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922869" y="4654635"/>
            <a:ext cx="98955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074113" y="4654635"/>
            <a:ext cx="98955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614302" y="1641516"/>
            <a:ext cx="4840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i="1" dirty="0" smtClean="0">
                <a:solidFill>
                  <a:schemeClr val="accent1"/>
                </a:solidFill>
                <a:latin typeface="Corbel" charset="0"/>
                <a:ea typeface="Corbel" charset="0"/>
                <a:cs typeface="Corbel" charset="0"/>
              </a:rPr>
              <a:t>https://</a:t>
            </a:r>
            <a:r>
              <a:rPr lang="en-US" sz="3200" i="1" dirty="0" err="1" smtClean="0">
                <a:solidFill>
                  <a:schemeClr val="accent1"/>
                </a:solidFill>
                <a:latin typeface="Corbel" charset="0"/>
                <a:ea typeface="Corbel" charset="0"/>
                <a:cs typeface="Corbel" charset="0"/>
              </a:rPr>
              <a:t>tess.elixir-uk.org</a:t>
            </a:r>
            <a:endParaRPr lang="en-US" sz="3200" i="1" dirty="0">
              <a:solidFill>
                <a:schemeClr val="accent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75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4568" y="3029247"/>
            <a:ext cx="1212117" cy="12121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2897" y="4903289"/>
            <a:ext cx="573609" cy="50949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1267" y="4994679"/>
            <a:ext cx="573609" cy="50949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4601" y="5070497"/>
            <a:ext cx="573609" cy="50949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6241" y="4936537"/>
            <a:ext cx="573609" cy="50949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4611" y="5027927"/>
            <a:ext cx="573609" cy="50949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7945" y="5103745"/>
            <a:ext cx="573609" cy="50949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3171" y="4936537"/>
            <a:ext cx="573609" cy="50949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1541" y="5027927"/>
            <a:ext cx="573609" cy="50949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4875" y="5103745"/>
            <a:ext cx="573609" cy="50949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8" name="TextBox 27"/>
          <p:cNvSpPr txBox="1"/>
          <p:nvPr/>
        </p:nvSpPr>
        <p:spPr>
          <a:xfrm>
            <a:off x="1721394" y="1854101"/>
            <a:ext cx="4267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Corbel" charset="0"/>
                <a:ea typeface="Corbel" charset="0"/>
                <a:cs typeface="Corbel" charset="0"/>
              </a:rPr>
              <a:t>Provide a simple registry where providers or consumers can describe </a:t>
            </a:r>
            <a:r>
              <a:rPr lang="en-US" dirty="0">
                <a:latin typeface="Corbel" charset="0"/>
                <a:ea typeface="Corbel" charset="0"/>
                <a:cs typeface="Corbel" charset="0"/>
              </a:rPr>
              <a:t>of sites providing content in schema.org compliant with </a:t>
            </a:r>
            <a:r>
              <a:rPr lang="en-US" dirty="0" err="1">
                <a:latin typeface="Corbel" charset="0"/>
                <a:ea typeface="Corbel" charset="0"/>
                <a:cs typeface="Corbel" charset="0"/>
              </a:rPr>
              <a:t>Bioschemas</a:t>
            </a:r>
            <a:r>
              <a:rPr lang="en-US" dirty="0">
                <a:latin typeface="Corbel" charset="0"/>
                <a:ea typeface="Corbel" charset="0"/>
                <a:cs typeface="Corbel" charset="0"/>
              </a:rPr>
              <a:t>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19206" y="5613244"/>
            <a:ext cx="1333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rbel" charset="0"/>
                <a:ea typeface="Corbel" charset="0"/>
                <a:cs typeface="Corbel" charset="0"/>
              </a:rPr>
              <a:t>Dataset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74616" y="5613244"/>
            <a:ext cx="1333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rbel" charset="0"/>
                <a:ea typeface="Corbel" charset="0"/>
                <a:cs typeface="Corbel" charset="0"/>
              </a:rPr>
              <a:t>Sample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344880" y="5613244"/>
            <a:ext cx="1333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rbel" charset="0"/>
                <a:ea typeface="Corbel" charset="0"/>
                <a:cs typeface="Corbel" charset="0"/>
              </a:rPr>
              <a:t>Protein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847026" y="1331619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rbel" charset="0"/>
                <a:ea typeface="Corbel" charset="0"/>
                <a:cs typeface="Corbel" charset="0"/>
              </a:rPr>
              <a:t>DISCOVERY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71827" y="1333232"/>
            <a:ext cx="2216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rbel" charset="0"/>
                <a:ea typeface="Corbel" charset="0"/>
                <a:cs typeface="Corbel" charset="0"/>
              </a:rPr>
              <a:t>VALIDATION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3272337" y="3152935"/>
            <a:ext cx="1086136" cy="964743"/>
            <a:chOff x="1518216" y="2481917"/>
            <a:chExt cx="2548645" cy="2263793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94" t="9414" r="4776" b="10176"/>
            <a:stretch/>
          </p:blipFill>
          <p:spPr>
            <a:xfrm>
              <a:off x="1518216" y="2481917"/>
              <a:ext cx="2548645" cy="2263793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40" name="Rectangle 39"/>
            <p:cNvSpPr/>
            <p:nvPr/>
          </p:nvSpPr>
          <p:spPr>
            <a:xfrm>
              <a:off x="1612900" y="2997200"/>
              <a:ext cx="2325048" cy="1620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09447" y="3291871"/>
              <a:ext cx="555378" cy="103119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23373" y="3291871"/>
              <a:ext cx="555378" cy="103119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37299" y="3291871"/>
              <a:ext cx="555378" cy="1031190"/>
            </a:xfrm>
            <a:prstGeom prst="rect">
              <a:avLst/>
            </a:prstGeom>
          </p:spPr>
        </p:pic>
      </p:grpSp>
      <p:cxnSp>
        <p:nvCxnSpPr>
          <p:cNvPr id="46" name="Straight Connector 45"/>
          <p:cNvCxnSpPr>
            <a:stCxn id="39" idx="2"/>
            <a:endCxn id="17" idx="0"/>
          </p:cNvCxnSpPr>
          <p:nvPr/>
        </p:nvCxnSpPr>
        <p:spPr>
          <a:xfrm flipH="1">
            <a:off x="2739701" y="4117678"/>
            <a:ext cx="1075704" cy="78561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9" idx="2"/>
            <a:endCxn id="20" idx="0"/>
          </p:cNvCxnSpPr>
          <p:nvPr/>
        </p:nvCxnSpPr>
        <p:spPr>
          <a:xfrm flipH="1">
            <a:off x="2808071" y="4117678"/>
            <a:ext cx="1007334" cy="87700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39" idx="2"/>
            <a:endCxn id="21" idx="0"/>
          </p:cNvCxnSpPr>
          <p:nvPr/>
        </p:nvCxnSpPr>
        <p:spPr>
          <a:xfrm flipH="1">
            <a:off x="2861405" y="4117678"/>
            <a:ext cx="954000" cy="95281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39" idx="2"/>
            <a:endCxn id="22" idx="0"/>
          </p:cNvCxnSpPr>
          <p:nvPr/>
        </p:nvCxnSpPr>
        <p:spPr>
          <a:xfrm flipH="1">
            <a:off x="3773045" y="4117678"/>
            <a:ext cx="42360" cy="81885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39" idx="2"/>
            <a:endCxn id="23" idx="0"/>
          </p:cNvCxnSpPr>
          <p:nvPr/>
        </p:nvCxnSpPr>
        <p:spPr>
          <a:xfrm>
            <a:off x="3815405" y="4117678"/>
            <a:ext cx="26010" cy="91024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9" idx="2"/>
            <a:endCxn id="24" idx="0"/>
          </p:cNvCxnSpPr>
          <p:nvPr/>
        </p:nvCxnSpPr>
        <p:spPr>
          <a:xfrm>
            <a:off x="3815405" y="4117678"/>
            <a:ext cx="79344" cy="98606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9" idx="2"/>
            <a:endCxn id="25" idx="0"/>
          </p:cNvCxnSpPr>
          <p:nvPr/>
        </p:nvCxnSpPr>
        <p:spPr>
          <a:xfrm>
            <a:off x="3815405" y="4117678"/>
            <a:ext cx="1074570" cy="81885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9" idx="2"/>
            <a:endCxn id="26" idx="0"/>
          </p:cNvCxnSpPr>
          <p:nvPr/>
        </p:nvCxnSpPr>
        <p:spPr>
          <a:xfrm>
            <a:off x="3815405" y="4117678"/>
            <a:ext cx="1142940" cy="91024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9" idx="2"/>
            <a:endCxn id="27" idx="0"/>
          </p:cNvCxnSpPr>
          <p:nvPr/>
        </p:nvCxnSpPr>
        <p:spPr>
          <a:xfrm>
            <a:off x="3815405" y="4117678"/>
            <a:ext cx="1196274" cy="98606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1407" y="3899323"/>
            <a:ext cx="3165112" cy="204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154355" y="1854839"/>
            <a:ext cx="4250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GB" dirty="0">
                <a:latin typeface="Corbel" charset="0"/>
                <a:ea typeface="Corbel" charset="0"/>
                <a:cs typeface="Corbel" charset="0"/>
              </a:rPr>
              <a:t>Provide a GUI to validate </a:t>
            </a:r>
            <a:r>
              <a:rPr lang="en-GB" dirty="0" err="1">
                <a:latin typeface="Corbel" charset="0"/>
                <a:ea typeface="Corbel" charset="0"/>
                <a:cs typeface="Corbel" charset="0"/>
              </a:rPr>
              <a:t>Bioschemas</a:t>
            </a:r>
            <a:r>
              <a:rPr lang="en-GB" dirty="0">
                <a:latin typeface="Corbel" charset="0"/>
                <a:ea typeface="Corbel" charset="0"/>
                <a:cs typeface="Corbel" charset="0"/>
              </a:rPr>
              <a:t> compliant </a:t>
            </a:r>
            <a:r>
              <a:rPr lang="en-GB" dirty="0" smtClean="0">
                <a:latin typeface="Corbel" charset="0"/>
                <a:ea typeface="Corbel" charset="0"/>
                <a:cs typeface="Corbel" charset="0"/>
              </a:rPr>
              <a:t>websites and Validate </a:t>
            </a:r>
            <a:r>
              <a:rPr lang="en-GB" dirty="0">
                <a:latin typeface="Corbel" charset="0"/>
                <a:ea typeface="Corbel" charset="0"/>
                <a:cs typeface="Corbel" charset="0"/>
              </a:rPr>
              <a:t>data repositories adopting </a:t>
            </a:r>
            <a:r>
              <a:rPr lang="en-GB" dirty="0" err="1">
                <a:latin typeface="Corbel" charset="0"/>
                <a:ea typeface="Corbel" charset="0"/>
                <a:cs typeface="Corbel" charset="0"/>
              </a:rPr>
              <a:t>Bioschemas</a:t>
            </a:r>
            <a:endParaRPr lang="en-GB" dirty="0"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848" y="6214396"/>
            <a:ext cx="3316408" cy="660054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0" y="0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Bioschemas</a:t>
            </a:r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: validation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0" y="610348"/>
            <a:ext cx="6322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rbel" charset="0"/>
                <a:ea typeface="Corbel" charset="0"/>
                <a:cs typeface="Corbel" charset="0"/>
              </a:rPr>
              <a:t>Discovery, Registration and Validation</a:t>
            </a:r>
            <a:endParaRPr lang="en-US" sz="2800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89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848" y="6214396"/>
            <a:ext cx="3316408" cy="660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Bioschemas</a:t>
            </a:r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: validation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85" y="606558"/>
            <a:ext cx="5854314" cy="13305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" y="2011913"/>
            <a:ext cx="6332957" cy="30845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8247" y="3192586"/>
            <a:ext cx="7986723" cy="35886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3916" y="756411"/>
            <a:ext cx="6051054" cy="227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9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6" descr="map-member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4357" y="0"/>
            <a:ext cx="7607643" cy="686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8695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ELIXIR: European infrastructure for biological information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80420"/>
            <a:ext cx="7747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rbel" charset="0"/>
                <a:ea typeface="Corbel" charset="0"/>
                <a:cs typeface="Corbel" charset="0"/>
              </a:rPr>
              <a:t>Data infrastructure for Europe’s life-science research:</a:t>
            </a:r>
            <a:endParaRPr lang="en-US" sz="2400" dirty="0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7" name="Group 8"/>
          <p:cNvGrpSpPr>
            <a:grpSpLocks/>
          </p:cNvGrpSpPr>
          <p:nvPr/>
        </p:nvGrpSpPr>
        <p:grpSpPr bwMode="auto">
          <a:xfrm>
            <a:off x="918223" y="1740199"/>
            <a:ext cx="409575" cy="1941512"/>
            <a:chOff x="467544" y="1589847"/>
            <a:chExt cx="432048" cy="2047189"/>
          </a:xfrm>
        </p:grpSpPr>
        <p:pic>
          <p:nvPicPr>
            <p:cNvPr id="8" name="Picture 7" descr="data01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589847"/>
              <a:ext cx="406598" cy="349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 descr="compute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2828278"/>
              <a:ext cx="418955" cy="36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 descr="standards.png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999203"/>
              <a:ext cx="387846" cy="33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 descr="tools.png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422" y="2383901"/>
              <a:ext cx="419170" cy="36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 descr="training.png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3286950"/>
              <a:ext cx="406243" cy="350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 15"/>
          <p:cNvGrpSpPr>
            <a:grpSpLocks/>
          </p:cNvGrpSpPr>
          <p:nvPr/>
        </p:nvGrpSpPr>
        <p:grpSpPr bwMode="auto">
          <a:xfrm>
            <a:off x="903010" y="3793258"/>
            <a:ext cx="427037" cy="1927225"/>
            <a:chOff x="467235" y="4651622"/>
            <a:chExt cx="451118" cy="2030350"/>
          </a:xfrm>
        </p:grpSpPr>
        <p:pic>
          <p:nvPicPr>
            <p:cNvPr id="14" name="Picture 8" descr="rare.png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011" y="6237312"/>
              <a:ext cx="429342" cy="444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9" descr="plants-agri.png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578" y="5178127"/>
              <a:ext cx="421286" cy="418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0" descr="human-data.png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463" y="5733256"/>
              <a:ext cx="398390" cy="402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1" descr="marine01.png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235" y="4651622"/>
              <a:ext cx="432734" cy="425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1371604" y="172122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Corbel" charset="0"/>
                <a:ea typeface="Corbel" charset="0"/>
                <a:cs typeface="Corbel" charset="0"/>
              </a:rPr>
              <a:t>Data</a:t>
            </a:r>
            <a:endParaRPr lang="en-US" i="1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71604" y="2100057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Corbel" charset="0"/>
                <a:ea typeface="Corbel" charset="0"/>
                <a:cs typeface="Corbel" charset="0"/>
              </a:rPr>
              <a:t>Interoperability</a:t>
            </a:r>
            <a:endParaRPr lang="en-US" i="1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71604" y="2478889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Corbel" charset="0"/>
                <a:ea typeface="Corbel" charset="0"/>
                <a:cs typeface="Corbel" charset="0"/>
              </a:rPr>
              <a:t>Tools</a:t>
            </a:r>
            <a:endParaRPr lang="en-US" i="1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71604" y="2900763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Corbel" charset="0"/>
                <a:ea typeface="Corbel" charset="0"/>
                <a:cs typeface="Corbel" charset="0"/>
              </a:rPr>
              <a:t>Compute</a:t>
            </a:r>
            <a:endParaRPr lang="en-US" i="1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71604" y="3338266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Corbel" charset="0"/>
                <a:ea typeface="Corbel" charset="0"/>
                <a:cs typeface="Corbel" charset="0"/>
              </a:rPr>
              <a:t>Training</a:t>
            </a:r>
            <a:endParaRPr lang="en-US" i="1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71604" y="379325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Corbel" charset="0"/>
                <a:ea typeface="Corbel" charset="0"/>
                <a:cs typeface="Corbel" charset="0"/>
              </a:rPr>
              <a:t>Marine metagenomics</a:t>
            </a:r>
            <a:endParaRPr lang="en-US" i="1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71604" y="4301633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Corbel" charset="0"/>
                <a:ea typeface="Corbel" charset="0"/>
                <a:cs typeface="Corbel" charset="0"/>
              </a:rPr>
              <a:t>Crop and forest plants</a:t>
            </a:r>
            <a:endParaRPr lang="en-US" i="1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71604" y="482640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Corbel" charset="0"/>
                <a:ea typeface="Corbel" charset="0"/>
                <a:cs typeface="Corbel" charset="0"/>
              </a:rPr>
              <a:t>Human data</a:t>
            </a:r>
            <a:endParaRPr lang="en-US" i="1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1604" y="5324779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Corbel" charset="0"/>
                <a:ea typeface="Corbel" charset="0"/>
                <a:cs typeface="Corbel" charset="0"/>
              </a:rPr>
              <a:t>Rare diseases</a:t>
            </a:r>
            <a:endParaRPr lang="en-US" i="1" dirty="0"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848" y="6214396"/>
            <a:ext cx="3316408" cy="660054"/>
          </a:xfrm>
          <a:prstGeom prst="rect">
            <a:avLst/>
          </a:prstGeom>
        </p:spPr>
      </p:pic>
      <p:grpSp>
        <p:nvGrpSpPr>
          <p:cNvPr id="28" name="Group 2"/>
          <p:cNvGrpSpPr>
            <a:grpSpLocks/>
          </p:cNvGrpSpPr>
          <p:nvPr/>
        </p:nvGrpSpPr>
        <p:grpSpPr bwMode="auto">
          <a:xfrm>
            <a:off x="5335028" y="6047518"/>
            <a:ext cx="2735262" cy="762000"/>
            <a:chOff x="252214" y="5805264"/>
            <a:chExt cx="2879725" cy="801688"/>
          </a:xfrm>
        </p:grpSpPr>
        <p:sp>
          <p:nvSpPr>
            <p:cNvPr id="29" name="TextBox 7"/>
            <p:cNvSpPr txBox="1">
              <a:spLocks noChangeArrowheads="1"/>
            </p:cNvSpPr>
            <p:nvPr/>
          </p:nvSpPr>
          <p:spPr bwMode="auto">
            <a:xfrm>
              <a:off x="539552" y="5805264"/>
              <a:ext cx="2592387" cy="388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 i="1" dirty="0">
                  <a:hlinkClick r:id="rId14"/>
                </a:rPr>
                <a:t>www.elixir-europe.org</a:t>
              </a:r>
              <a:endParaRPr lang="en-US" altLang="en-US" sz="1800" i="1" dirty="0"/>
            </a:p>
          </p:txBody>
        </p:sp>
        <p:pic>
          <p:nvPicPr>
            <p:cNvPr id="30" name="Picture 5"/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739" y="6252939"/>
              <a:ext cx="422275" cy="344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Box 9"/>
            <p:cNvSpPr txBox="1">
              <a:spLocks noChangeArrowheads="1"/>
            </p:cNvSpPr>
            <p:nvPr/>
          </p:nvSpPr>
          <p:spPr bwMode="auto">
            <a:xfrm>
              <a:off x="539552" y="6237064"/>
              <a:ext cx="259238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en-US" sz="1800" i="1">
                  <a:hlinkClick r:id="rId14"/>
                </a:rPr>
                <a:t>@ELIXIREurope</a:t>
              </a:r>
              <a:endParaRPr lang="en-US" altLang="en-US" sz="1800" i="1"/>
            </a:p>
          </p:txBody>
        </p:sp>
        <p:pic>
          <p:nvPicPr>
            <p:cNvPr id="32" name="Picture 1"/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214" y="5805264"/>
              <a:ext cx="358775" cy="360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3787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80018"/>
            <a:ext cx="6599777" cy="77053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rbel" charset="0"/>
                <a:ea typeface="Corbel" charset="0"/>
                <a:cs typeface="Corbel" charset="0"/>
              </a:rPr>
              <a:t>Implementation Study </a:t>
            </a:r>
            <a:r>
              <a:rPr lang="en-US" sz="2800" dirty="0" smtClean="0">
                <a:latin typeface="Corbel" charset="0"/>
                <a:ea typeface="Corbel" charset="0"/>
                <a:cs typeface="Corbel" charset="0"/>
              </a:rPr>
              <a:t>Objectives</a:t>
            </a:r>
            <a:endParaRPr lang="en-US" sz="2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44357" y="1244796"/>
            <a:ext cx="7168582" cy="1484671"/>
          </a:xfrm>
          <a:prstGeom prst="roundRect">
            <a:avLst/>
          </a:prstGeom>
          <a:solidFill>
            <a:srgbClr val="0B794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408531" y="1582824"/>
            <a:ext cx="20586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Life sciences Content Types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15610" y="145181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S</a:t>
            </a:r>
            <a:r>
              <a:rPr lang="en-US" dirty="0" err="1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chema.org</a:t>
            </a:r>
            <a:r>
              <a:rPr lang="en-US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content types for life science Data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Data repository, Dataset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Samples, Protein annotations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Phenotype annotations</a:t>
            </a:r>
            <a:endParaRPr lang="en-GB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44357" y="2823673"/>
            <a:ext cx="7168581" cy="161357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2408531" y="3217939"/>
            <a:ext cx="19618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Discovery and validation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5609" y="4035998"/>
            <a:ext cx="4776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Discovery and validation of </a:t>
            </a:r>
            <a:r>
              <a:rPr lang="en-US" dirty="0" err="1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Bioschemas</a:t>
            </a:r>
            <a:r>
              <a:rPr lang="en-US" dirty="0" smtClean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entries</a:t>
            </a:r>
            <a:endParaRPr lang="en-US" sz="20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244358" y="4533649"/>
            <a:ext cx="7168580" cy="1484671"/>
          </a:xfrm>
          <a:prstGeom prst="roundRect">
            <a:avLst/>
          </a:prstGeom>
          <a:solidFill>
            <a:srgbClr val="0B794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2408531" y="4675819"/>
            <a:ext cx="22299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Community Support and Promotion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15610" y="452994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Support community and adoption</a:t>
            </a:r>
          </a:p>
          <a:p>
            <a:pPr fontAlgn="base"/>
            <a:r>
              <a:rPr lang="en-US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Alignment of technical activities</a:t>
            </a:r>
          </a:p>
          <a:p>
            <a:pPr fontAlgn="base"/>
            <a:r>
              <a:rPr lang="en-US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Working group within ELIXIR</a:t>
            </a:r>
          </a:p>
          <a:p>
            <a:pPr fontAlgn="base"/>
            <a:r>
              <a:rPr lang="en-US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Collaboration between ELIXIR and BD2K</a:t>
            </a:r>
          </a:p>
          <a:p>
            <a:pPr fontAlgn="base"/>
            <a:r>
              <a:rPr lang="en-US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Test benefits and issues</a:t>
            </a:r>
          </a:p>
        </p:txBody>
      </p:sp>
      <p:sp>
        <p:nvSpPr>
          <p:cNvPr id="15" name="Rounded Rectangle 14"/>
          <p:cNvSpPr/>
          <p:nvPr/>
        </p:nvSpPr>
        <p:spPr>
          <a:xfrm rot="5400000">
            <a:off x="7989043" y="2795211"/>
            <a:ext cx="4762478" cy="166165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Hands-on workshops</a:t>
            </a:r>
          </a:p>
          <a:p>
            <a:pPr algn="ctr"/>
            <a:r>
              <a:rPr lang="en-GB" sz="2800" dirty="0"/>
              <a:t>Small delivery team </a:t>
            </a: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988" y="2895655"/>
            <a:ext cx="2043485" cy="146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4515611" y="2919730"/>
            <a:ext cx="4776305" cy="1026972"/>
          </a:xfrm>
          <a:prstGeom prst="roundRect">
            <a:avLst/>
          </a:prstGeom>
          <a:solidFill>
            <a:srgbClr val="0B794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4545316" y="2965004"/>
            <a:ext cx="47465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Publication of metadata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Automated  integration of metadata in </a:t>
            </a:r>
            <a:r>
              <a:rPr lang="en-US" dirty="0" err="1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specialised</a:t>
            </a:r>
            <a:r>
              <a:rPr lang="en-US" dirty="0">
                <a:solidFill>
                  <a:schemeClr val="bg1"/>
                </a:solidFill>
                <a:latin typeface="Corbel" charset="0"/>
                <a:ea typeface="Corbel" charset="0"/>
                <a:cs typeface="Corbel" charset="0"/>
              </a:rPr>
              <a:t> registries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848" y="6214396"/>
            <a:ext cx="3316408" cy="66005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0"/>
            <a:ext cx="3119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Upcoming activities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848" y="6214396"/>
            <a:ext cx="3316408" cy="660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3119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Upcoming activities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0810" y="1419727"/>
            <a:ext cx="973354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b="1" dirty="0" err="1" smtClean="0">
                <a:latin typeface="Corbel" charset="0"/>
                <a:ea typeface="Corbel" charset="0"/>
                <a:cs typeface="Corbel" charset="0"/>
              </a:rPr>
              <a:t>Bioschemas</a:t>
            </a:r>
            <a:r>
              <a:rPr lang="en-US" sz="2800" b="1" dirty="0" smtClean="0">
                <a:latin typeface="Corbel" charset="0"/>
                <a:ea typeface="Corbel" charset="0"/>
                <a:cs typeface="Corbel" charset="0"/>
              </a:rPr>
              <a:t> AGM</a:t>
            </a:r>
            <a:r>
              <a:rPr lang="en-US" sz="2800" dirty="0" smtClean="0">
                <a:latin typeface="Corbel" charset="0"/>
                <a:ea typeface="Corbel" charset="0"/>
                <a:cs typeface="Corbel" charset="0"/>
              </a:rPr>
              <a:t>, 8</a:t>
            </a:r>
            <a:r>
              <a:rPr lang="en-US" sz="2800" baseline="30000" dirty="0" smtClean="0">
                <a:latin typeface="Corbel" charset="0"/>
                <a:ea typeface="Corbel" charset="0"/>
                <a:cs typeface="Corbel" charset="0"/>
              </a:rPr>
              <a:t>th</a:t>
            </a:r>
            <a:r>
              <a:rPr lang="en-US" sz="2800" dirty="0" smtClean="0">
                <a:latin typeface="Corbel" charset="0"/>
                <a:ea typeface="Corbel" charset="0"/>
                <a:cs typeface="Corbel" charset="0"/>
              </a:rPr>
              <a:t>-9</a:t>
            </a:r>
            <a:r>
              <a:rPr lang="en-US" sz="2800" baseline="30000" dirty="0" smtClean="0">
                <a:latin typeface="Corbel" charset="0"/>
                <a:ea typeface="Corbel" charset="0"/>
                <a:cs typeface="Corbel" charset="0"/>
              </a:rPr>
              <a:t>th</a:t>
            </a:r>
            <a:r>
              <a:rPr lang="en-US" sz="2800" dirty="0" smtClean="0">
                <a:latin typeface="Corbel" charset="0"/>
                <a:ea typeface="Corbel" charset="0"/>
                <a:cs typeface="Corbel" charset="0"/>
              </a:rPr>
              <a:t> November, </a:t>
            </a:r>
            <a:r>
              <a:rPr lang="en-US" sz="2800" dirty="0" err="1" smtClean="0">
                <a:latin typeface="Corbel" charset="0"/>
                <a:ea typeface="Corbel" charset="0"/>
                <a:cs typeface="Corbel" charset="0"/>
              </a:rPr>
              <a:t>Rothamsted</a:t>
            </a:r>
            <a:r>
              <a:rPr lang="en-US" sz="2800" dirty="0" smtClean="0">
                <a:latin typeface="Corbel" charset="0"/>
                <a:ea typeface="Corbel" charset="0"/>
                <a:cs typeface="Corbel" charset="0"/>
              </a:rPr>
              <a:t> (UK)</a:t>
            </a:r>
          </a:p>
          <a:p>
            <a:pPr lvl="1"/>
            <a:r>
              <a:rPr lang="en-US" sz="2400" dirty="0" smtClean="0">
                <a:latin typeface="Corbel" charset="0"/>
                <a:ea typeface="Corbel" charset="0"/>
                <a:cs typeface="Corbel" charset="0"/>
              </a:rPr>
              <a:t>Details on </a:t>
            </a:r>
            <a:r>
              <a:rPr lang="en-US" altLang="en-US" sz="2400" dirty="0">
                <a:latin typeface="Corbel" charset="0"/>
                <a:hlinkClick r:id="rId4"/>
              </a:rPr>
              <a:t>https://</a:t>
            </a:r>
            <a:r>
              <a:rPr lang="en-US" altLang="en-US" sz="2400" dirty="0" smtClean="0">
                <a:latin typeface="Corbel" charset="0"/>
                <a:hlinkClick r:id="rId4"/>
              </a:rPr>
              <a:t>goo.gl/hu7uYK</a:t>
            </a:r>
            <a:endParaRPr lang="en-US" altLang="en-US" sz="2400" dirty="0" smtClean="0">
              <a:latin typeface="Corbel" charset="0"/>
            </a:endParaRPr>
          </a:p>
          <a:p>
            <a:pPr lvl="1"/>
            <a:endParaRPr lang="en-US" altLang="en-US" sz="2000" dirty="0">
              <a:latin typeface="Corbel" charset="0"/>
            </a:endParaRPr>
          </a:p>
          <a:p>
            <a:pPr lvl="1"/>
            <a:endParaRPr lang="en-US" altLang="en-US" sz="2000" dirty="0" smtClean="0">
              <a:latin typeface="Corbe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Corbel" charset="0"/>
                <a:ea typeface="Corbel" charset="0"/>
                <a:cs typeface="Corbel" charset="0"/>
              </a:rPr>
              <a:t>More content types for life science in development:</a:t>
            </a:r>
          </a:p>
          <a:p>
            <a:pPr lvl="1"/>
            <a:r>
              <a:rPr lang="en-US" sz="2400" strike="sngStrike" dirty="0" smtClean="0">
                <a:latin typeface="Corbel" charset="0"/>
                <a:ea typeface="Corbel" charset="0"/>
                <a:cs typeface="Corbel" charset="0"/>
              </a:rPr>
              <a:t>Tools</a:t>
            </a:r>
          </a:p>
          <a:p>
            <a:pPr lvl="1"/>
            <a:r>
              <a:rPr lang="en-US" sz="2400" dirty="0" smtClean="0">
                <a:latin typeface="Corbel" charset="0"/>
                <a:ea typeface="Corbel" charset="0"/>
                <a:cs typeface="Corbel" charset="0"/>
              </a:rPr>
              <a:t>Data repository</a:t>
            </a:r>
          </a:p>
          <a:p>
            <a:pPr lvl="1"/>
            <a:r>
              <a:rPr lang="en-US" sz="2400" dirty="0" smtClean="0">
                <a:latin typeface="Corbel" charset="0"/>
                <a:ea typeface="Corbel" charset="0"/>
                <a:cs typeface="Corbel" charset="0"/>
              </a:rPr>
              <a:t>Dataset</a:t>
            </a:r>
          </a:p>
          <a:p>
            <a:pPr lvl="1"/>
            <a:r>
              <a:rPr lang="en-US" sz="2400" dirty="0" smtClean="0">
                <a:latin typeface="Corbel" charset="0"/>
                <a:ea typeface="Corbel" charset="0"/>
                <a:cs typeface="Corbel" charset="0"/>
              </a:rPr>
              <a:t>Sample</a:t>
            </a:r>
          </a:p>
          <a:p>
            <a:pPr lvl="1"/>
            <a:r>
              <a:rPr lang="en-US" sz="2400" dirty="0" smtClean="0">
                <a:latin typeface="Corbel" charset="0"/>
                <a:ea typeface="Corbel" charset="0"/>
                <a:cs typeface="Corbel" charset="0"/>
              </a:rPr>
              <a:t>Phenotype</a:t>
            </a:r>
          </a:p>
          <a:p>
            <a:pPr lvl="1"/>
            <a:r>
              <a:rPr lang="en-US" sz="2400" dirty="0" smtClean="0">
                <a:latin typeface="Corbel" charset="0"/>
                <a:ea typeface="Corbel" charset="0"/>
                <a:cs typeface="Corbel" charset="0"/>
              </a:rPr>
              <a:t>Protein annotations</a:t>
            </a:r>
            <a:endParaRPr lang="en-US" sz="2400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52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848" y="6214396"/>
            <a:ext cx="3316408" cy="660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3137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Acknowledgements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859" y="572089"/>
            <a:ext cx="6508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orbel" charset="0"/>
                <a:ea typeface="Corbel" charset="0"/>
                <a:cs typeface="Corbel" charset="0"/>
              </a:rPr>
              <a:t>Bioschemas</a:t>
            </a:r>
            <a:r>
              <a:rPr lang="en-US" sz="2800" dirty="0" smtClean="0">
                <a:latin typeface="Corbel" charset="0"/>
                <a:ea typeface="Corbel" charset="0"/>
                <a:cs typeface="Corbel" charset="0"/>
              </a:rPr>
              <a:t> community</a:t>
            </a:r>
            <a:endParaRPr lang="en-US" sz="2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859" y="1189705"/>
            <a:ext cx="650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Corbel" charset="0"/>
                <a:ea typeface="Corbel" charset="0"/>
                <a:cs typeface="Corbel" charset="0"/>
              </a:rPr>
              <a:t>Group chairs</a:t>
            </a:r>
            <a:endParaRPr lang="en-US" sz="2400" u="sng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6859" y="1732585"/>
            <a:ext cx="65083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Corbel" charset="0"/>
                <a:ea typeface="Corbel" charset="0"/>
                <a:cs typeface="Corbel" charset="0"/>
              </a:rPr>
              <a:t>Community</a:t>
            </a:r>
          </a:p>
          <a:p>
            <a:pPr lvl="1"/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Premysl</a:t>
            </a: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Velek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Corbel" charset="0"/>
                <a:ea typeface="Corbel" charset="0"/>
                <a:cs typeface="Corbel" charset="0"/>
              </a:rPr>
              <a:t>Event</a:t>
            </a:r>
          </a:p>
          <a:p>
            <a:pPr lvl="1"/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Martin Cook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Corbel" charset="0"/>
                <a:ea typeface="Corbel" charset="0"/>
                <a:cs typeface="Corbel" charset="0"/>
              </a:rPr>
              <a:t>Training materials</a:t>
            </a:r>
          </a:p>
          <a:p>
            <a:pPr lvl="1"/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Aleksandra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Nenadic</a:t>
            </a: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 &amp; Gabriella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Rustici</a:t>
            </a:r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83624" y="1732585"/>
            <a:ext cx="65083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Corbel" charset="0"/>
                <a:ea typeface="Corbel" charset="0"/>
                <a:cs typeface="Corbel" charset="0"/>
              </a:rPr>
              <a:t>Organization</a:t>
            </a:r>
          </a:p>
          <a:p>
            <a:pPr lvl="1"/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Richard Holland &amp; Rafael C Jimenez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Corbel" charset="0"/>
                <a:ea typeface="Corbel" charset="0"/>
                <a:cs typeface="Corbel" charset="0"/>
              </a:rPr>
              <a:t>Person</a:t>
            </a:r>
          </a:p>
          <a:p>
            <a:pPr lvl="1"/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Niall Beard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Corbel" charset="0"/>
                <a:ea typeface="Corbel" charset="0"/>
                <a:cs typeface="Corbel" charset="0"/>
              </a:rPr>
              <a:t>Standard</a:t>
            </a:r>
          </a:p>
          <a:p>
            <a:pPr lvl="1"/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A Gonzalez-Beltran &amp; P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McQuilton</a:t>
            </a:r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859" y="3877782"/>
            <a:ext cx="6508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Corbel" charset="0"/>
                <a:ea typeface="Corbel" charset="0"/>
                <a:cs typeface="Corbel" charset="0"/>
              </a:rPr>
              <a:t>Organization representatives</a:t>
            </a:r>
            <a:endParaRPr lang="en-US" sz="2400" u="sng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6859" y="4438076"/>
            <a:ext cx="65083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Corbel" charset="0"/>
                <a:ea typeface="Corbel" charset="0"/>
                <a:cs typeface="Corbel" charset="0"/>
              </a:rPr>
              <a:t>ELIXIR</a:t>
            </a:r>
          </a:p>
          <a:p>
            <a:pPr lvl="1"/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Premysl</a:t>
            </a: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Velek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Corbel" charset="0"/>
                <a:ea typeface="Corbel" charset="0"/>
                <a:cs typeface="Corbel" charset="0"/>
              </a:rPr>
              <a:t>Pistoia Alliance</a:t>
            </a:r>
          </a:p>
          <a:p>
            <a:pPr lvl="1"/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Richard Holland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Corbel" charset="0"/>
                <a:ea typeface="Corbel" charset="0"/>
                <a:cs typeface="Corbel" charset="0"/>
              </a:rPr>
              <a:t>GOBLET</a:t>
            </a:r>
          </a:p>
          <a:p>
            <a:pPr lvl="1"/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Terry Atwood</a:t>
            </a:r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70932" y="4275404"/>
            <a:ext cx="72210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Corbel" charset="0"/>
                <a:ea typeface="Corbel" charset="0"/>
                <a:cs typeface="Corbel" charset="0"/>
              </a:rPr>
              <a:t>BBMRI</a:t>
            </a:r>
          </a:p>
          <a:p>
            <a:pPr lvl="1"/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Michaela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Mayrhofer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b="1" dirty="0" err="1" smtClean="0">
                <a:latin typeface="Corbel" charset="0"/>
                <a:ea typeface="Corbel" charset="0"/>
                <a:cs typeface="Corbel" charset="0"/>
              </a:rPr>
              <a:t>TeSS</a:t>
            </a:r>
            <a:endParaRPr lang="en-US" sz="2000" b="1" dirty="0" smtClean="0">
              <a:latin typeface="Corbel" charset="0"/>
              <a:ea typeface="Corbel" charset="0"/>
              <a:cs typeface="Corbel" charset="0"/>
            </a:endParaRPr>
          </a:p>
          <a:p>
            <a:pPr lvl="1"/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Niall Beard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 err="1" smtClean="0">
                <a:latin typeface="Corbel" charset="0"/>
                <a:ea typeface="Corbel" charset="0"/>
                <a:cs typeface="Corbel" charset="0"/>
              </a:rPr>
              <a:t>BioSharing</a:t>
            </a:r>
            <a:endParaRPr lang="en-US" sz="2000" b="1" dirty="0" smtClean="0">
              <a:latin typeface="Corbel" charset="0"/>
              <a:ea typeface="Corbel" charset="0"/>
              <a:cs typeface="Corbel" charset="0"/>
            </a:endParaRPr>
          </a:p>
          <a:p>
            <a:pPr lvl="1"/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SA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Sansone</a:t>
            </a: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, A Gonzalez-Beltran, P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McQuilton</a:t>
            </a: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, P Rocca-Serra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latin typeface="Corbel" charset="0"/>
                <a:ea typeface="Corbel" charset="0"/>
                <a:cs typeface="Corbel" charset="0"/>
              </a:rPr>
              <a:t>NIH BD2K </a:t>
            </a:r>
            <a:r>
              <a:rPr lang="en-US" sz="2000" b="1" dirty="0" err="1" smtClean="0">
                <a:latin typeface="Corbel" charset="0"/>
                <a:ea typeface="Corbel" charset="0"/>
                <a:cs typeface="Corbel" charset="0"/>
              </a:rPr>
              <a:t>bioCADDIE</a:t>
            </a:r>
            <a:endParaRPr lang="en-US" sz="2000" b="1" dirty="0" smtClean="0">
              <a:latin typeface="Corbel" charset="0"/>
              <a:ea typeface="Corbel" charset="0"/>
              <a:cs typeface="Corbel" charset="0"/>
            </a:endParaRPr>
          </a:p>
          <a:p>
            <a:pPr lvl="1"/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SA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Sansone</a:t>
            </a: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, A Gonzalez-Beltran, Jeff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Grethe</a:t>
            </a:r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35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848" y="6214396"/>
            <a:ext cx="3316408" cy="6600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0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Contributors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5117" y="523220"/>
            <a:ext cx="309282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Aleksandra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Nenadic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Adam Hospital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Gabriella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Rustici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Carlos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Horro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Martin Cook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Niall Beard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Rafael C Jimenez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Andy Jenkinson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Manuel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Corpas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Roberto Preste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Richard Holland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Alejandra Gonzalez-Beltran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Andrew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Lonie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Carole Goble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Peter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McQuilton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Premysl</a:t>
            </a: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Velek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Ian Dunlop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Jef</a:t>
            </a: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Grethe</a:t>
            </a:r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14164" y="523220"/>
            <a:ext cx="309282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Milo Thurston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Niklas</a:t>
            </a: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 Blomberg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Yasset</a:t>
            </a: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 Perez-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Riverol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Sarala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Wimalaratne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Nick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Juty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Jose Luis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Ambite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Brane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Lesko</a:t>
            </a:r>
            <a:r>
              <a:rPr lang="en-US" altLang="en-US" sz="2000" dirty="0" err="1" smtClean="0">
                <a:latin typeface="Corbel" charset="0"/>
              </a:rPr>
              <a:t>š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ek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Celia van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Gelder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Christa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Janko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Christine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Staiger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Dan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Brickley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Daniel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Faria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Dmitry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Repchevsky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Daniel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Sobral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Daniel Vaughan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Ian Fore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Frederik Coppens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Josep</a:t>
            </a: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Gelpi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ChuQiao</a:t>
            </a: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 Gong</a:t>
            </a:r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74759" y="523220"/>
            <a:ext cx="309282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Hedi</a:t>
            </a: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 Peterson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Hervé</a:t>
            </a: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Ménager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Nina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Hrtonova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Isabelle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Perseil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Jaap</a:t>
            </a: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Heringa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Jon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Ison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John Hancock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Simon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Jupp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John D. Van Horn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Ivana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Krenkova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Laura Furlong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Morris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Swertz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Mateusz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Kuzak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Mario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Alberich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Mark Thompson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Maria Martin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Mikael Borg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Montserrat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Gonzàlez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Norman Morrison</a:t>
            </a:r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83806" y="523220"/>
            <a:ext cx="309282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Nùria</a:t>
            </a: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Queralt-Rosinach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Olivier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Sallou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Robert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Pergl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Pedro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Fernandes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Pierre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Larmande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Rob Finn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Renzo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Kottmann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Rodrigo Lopez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Sameer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Velankar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Sara Light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Carol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Shreffler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Silvano</a:t>
            </a: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Squizzato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Susanna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Sansone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Tony Burdett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Terry Atwood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Cath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Brooksbank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Luc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Deltombe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Michaela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Mayrhofer</a:t>
            </a:r>
            <a:endParaRPr 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Philippe Rocca-Serra</a:t>
            </a:r>
          </a:p>
        </p:txBody>
      </p:sp>
    </p:spTree>
    <p:extLst>
      <p:ext uri="{BB962C8B-B14F-4D97-AF65-F5344CB8AC3E}">
        <p14:creationId xmlns:p14="http://schemas.microsoft.com/office/powerpoint/2010/main" val="24187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941" y="146566"/>
            <a:ext cx="8824825" cy="17563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77223" y="2885667"/>
            <a:ext cx="8896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 smtClean="0">
                <a:latin typeface="Corbel" charset="0"/>
                <a:ea typeface="Corbel" charset="0"/>
                <a:cs typeface="Corbel" charset="0"/>
              </a:rPr>
              <a:t>Thank you!</a:t>
            </a:r>
            <a:endParaRPr lang="en-US" sz="4800" b="1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77223" y="3868392"/>
            <a:ext cx="889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i="1" dirty="0" err="1" smtClean="0">
                <a:solidFill>
                  <a:schemeClr val="accent1"/>
                </a:solidFill>
                <a:latin typeface="Corbel" charset="0"/>
                <a:ea typeface="Corbel" charset="0"/>
                <a:cs typeface="Corbel" charset="0"/>
              </a:rPr>
              <a:t>all@bioschemas.org</a:t>
            </a:r>
            <a:endParaRPr lang="en-US" sz="3200" i="1" dirty="0">
              <a:solidFill>
                <a:schemeClr val="accent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71248" y="4570555"/>
            <a:ext cx="889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i="1" dirty="0" smtClean="0">
                <a:solidFill>
                  <a:schemeClr val="accent1"/>
                </a:solidFill>
                <a:latin typeface="Corbel" charset="0"/>
                <a:ea typeface="Corbel" charset="0"/>
                <a:cs typeface="Corbel" charset="0"/>
              </a:rPr>
              <a:t>http://</a:t>
            </a:r>
            <a:r>
              <a:rPr lang="en-US" sz="3200" i="1" dirty="0" err="1" smtClean="0">
                <a:solidFill>
                  <a:schemeClr val="accent1"/>
                </a:solidFill>
                <a:latin typeface="Corbel" charset="0"/>
                <a:ea typeface="Corbel" charset="0"/>
                <a:cs typeface="Corbel" charset="0"/>
              </a:rPr>
              <a:t>bioschemas.org</a:t>
            </a:r>
            <a:endParaRPr lang="en-US" sz="3200" i="1" dirty="0">
              <a:solidFill>
                <a:schemeClr val="accent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23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6604" y="5294777"/>
            <a:ext cx="662277" cy="54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371248" y="5272718"/>
            <a:ext cx="889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i="1" dirty="0" smtClean="0">
                <a:solidFill>
                  <a:schemeClr val="accent1"/>
                </a:solidFill>
                <a:latin typeface="Corbel" charset="0"/>
                <a:ea typeface="Corbel" charset="0"/>
                <a:cs typeface="Corbel" charset="0"/>
              </a:rPr>
              <a:t>@</a:t>
            </a:r>
            <a:r>
              <a:rPr lang="en-US" sz="3200" i="1" dirty="0" err="1" smtClean="0">
                <a:solidFill>
                  <a:schemeClr val="accent1"/>
                </a:solidFill>
                <a:latin typeface="Corbel" charset="0"/>
                <a:ea typeface="Corbel" charset="0"/>
                <a:cs typeface="Corbel" charset="0"/>
              </a:rPr>
              <a:t>BioSchemas</a:t>
            </a:r>
            <a:endParaRPr lang="en-US" sz="3200" i="1" dirty="0">
              <a:solidFill>
                <a:schemeClr val="accent1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27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848" y="6214396"/>
            <a:ext cx="3316408" cy="660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168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Research and information sharing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2932" y="1060319"/>
            <a:ext cx="900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rbel" charset="0"/>
                <a:ea typeface="Corbel" charset="0"/>
                <a:cs typeface="Corbel" charset="0"/>
              </a:rPr>
              <a:t>Information is exposed in the Internet through web pages</a:t>
            </a:r>
            <a:endParaRPr lang="en-US" sz="2400" dirty="0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47224" y="2655294"/>
            <a:ext cx="462724" cy="1043853"/>
            <a:chOff x="3824732" y="2298700"/>
            <a:chExt cx="393700" cy="872895"/>
          </a:xfrm>
        </p:grpSpPr>
        <p:sp>
          <p:nvSpPr>
            <p:cNvPr id="7" name="Oval 6"/>
            <p:cNvSpPr/>
            <p:nvPr/>
          </p:nvSpPr>
          <p:spPr>
            <a:xfrm>
              <a:off x="3873500" y="2298700"/>
              <a:ext cx="304800" cy="3048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7" idx="4"/>
            </p:cNvCxnSpPr>
            <p:nvPr/>
          </p:nvCxnSpPr>
          <p:spPr>
            <a:xfrm>
              <a:off x="4025900" y="2603500"/>
              <a:ext cx="0" cy="36830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025900" y="2950490"/>
              <a:ext cx="144000" cy="21590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881899" y="2955695"/>
              <a:ext cx="144000" cy="21590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824732" y="2763266"/>
              <a:ext cx="393700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44" y="2453303"/>
            <a:ext cx="1489075" cy="151508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588976" y="3210846"/>
            <a:ext cx="98955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194" y="2414796"/>
            <a:ext cx="380346" cy="38699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7240" y="5043741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Great for common users</a:t>
            </a:r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2436" y="2393131"/>
            <a:ext cx="1525736" cy="1663359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8096932" y="3256824"/>
            <a:ext cx="1013916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9608" y="2466272"/>
            <a:ext cx="1493658" cy="162838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77667">
            <a:off x="10927366" y="1817969"/>
            <a:ext cx="546444" cy="5957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5649">
            <a:off x="11167893" y="2404867"/>
            <a:ext cx="546444" cy="5957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88101">
            <a:off x="10396929" y="1928243"/>
            <a:ext cx="546444" cy="59573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847850" y="5043741"/>
            <a:ext cx="5953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Bad for automated and 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programmatical</a:t>
            </a: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 data collection</a:t>
            </a:r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78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7360" y="676138"/>
            <a:ext cx="7351776" cy="38974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848" y="6214396"/>
            <a:ext cx="3316408" cy="660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Schema.org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4402" y="676138"/>
            <a:ext cx="7127372" cy="39190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1104" y="4894424"/>
            <a:ext cx="11521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rbel" charset="0"/>
                <a:ea typeface="Corbel" charset="0"/>
                <a:cs typeface="Corbel" charset="0"/>
              </a:rPr>
              <a:t>Community and collaborative initiative to integrate structured data markup on web pages, email messages and on the Internet in general, without altering the presentation layer</a:t>
            </a:r>
            <a:endParaRPr lang="en-US" sz="2400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74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848" y="6214396"/>
            <a:ext cx="3316408" cy="660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Schema.org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3986" y="417943"/>
            <a:ext cx="7173105" cy="6126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250" y="2280854"/>
            <a:ext cx="4563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rbel" charset="0"/>
                <a:ea typeface="Corbel" charset="0"/>
                <a:cs typeface="Corbel" charset="0"/>
              </a:rPr>
              <a:t>Allows search engines to easily access websites’ content and provide more useful results based </a:t>
            </a:r>
            <a:r>
              <a:rPr lang="en-US" sz="2400" smtClean="0">
                <a:latin typeface="Corbel" charset="0"/>
                <a:ea typeface="Corbel" charset="0"/>
                <a:cs typeface="Corbel" charset="0"/>
              </a:rPr>
              <a:t>on their underlying metadata</a:t>
            </a:r>
            <a:endParaRPr lang="en-US" sz="2400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18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848" y="6214396"/>
            <a:ext cx="3316408" cy="660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Schema.org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91712" y="1121664"/>
            <a:ext cx="436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rbel" charset="0"/>
                <a:ea typeface="Corbel" charset="0"/>
                <a:cs typeface="Corbel" charset="0"/>
              </a:rPr>
              <a:t>Adopted by &gt; 10 million websites</a:t>
            </a:r>
            <a:endParaRPr lang="en-US" sz="24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91712" y="2000675"/>
            <a:ext cx="436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orbel" charset="0"/>
                <a:ea typeface="Corbel" charset="0"/>
                <a:cs typeface="Corbel" charset="0"/>
              </a:rPr>
              <a:t>Sponsored by</a:t>
            </a:r>
            <a:endParaRPr lang="en-US" sz="2400" dirty="0"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2384" y="3189503"/>
            <a:ext cx="2901696" cy="980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6448" y="2231508"/>
            <a:ext cx="3791712" cy="809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861" y="2303150"/>
            <a:ext cx="3348736" cy="6362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144" y="2981316"/>
            <a:ext cx="2877312" cy="1129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91712" y="4961544"/>
            <a:ext cx="43647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2400" dirty="0" smtClean="0">
                <a:latin typeface="Corbel" charset="0"/>
                <a:ea typeface="Corbel" charset="0"/>
                <a:cs typeface="Corbel" charset="0"/>
              </a:rPr>
              <a:t>…</a:t>
            </a:r>
            <a:r>
              <a:rPr lang="en-US" sz="2400" dirty="0" smtClean="0">
                <a:latin typeface="Corbel" charset="0"/>
                <a:ea typeface="Corbel" charset="0"/>
                <a:cs typeface="Corbel" charset="0"/>
              </a:rPr>
              <a:t>but still not this popular in the life science community!</a:t>
            </a:r>
            <a:endParaRPr lang="en-US" sz="2400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75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848" y="6214396"/>
            <a:ext cx="3316408" cy="660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Bioschemas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13" y="523220"/>
            <a:ext cx="10351008" cy="46259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256" y="5149186"/>
            <a:ext cx="10984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Bioschemas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aims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to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apply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the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Schema.org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markup in life science</a:t>
            </a:r>
            <a:endParaRPr lang="en-US" sz="24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4256" y="5610851"/>
            <a:ext cx="10984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Better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discoverability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and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usability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of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structured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data</a:t>
            </a:r>
            <a:endParaRPr lang="en-US" sz="2400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50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848" y="6214396"/>
            <a:ext cx="3316408" cy="660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4006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Bioschemas</a:t>
            </a:r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: organization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376" y="523220"/>
            <a:ext cx="4723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Open community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initiative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:</a:t>
            </a:r>
            <a:endParaRPr lang="en-US" sz="2400" dirty="0"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4885"/>
            <a:ext cx="2416395" cy="49536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4243" y="984885"/>
            <a:ext cx="2791895" cy="53057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842" y="1130711"/>
            <a:ext cx="6643214" cy="48077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21469" y="523220"/>
            <a:ext cx="4723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Organized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in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groups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:</a:t>
            </a:r>
            <a:endParaRPr lang="en-US" sz="2400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48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848" y="6214396"/>
            <a:ext cx="3316408" cy="660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415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Bioschemas</a:t>
            </a:r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rbel" charset="0"/>
                <a:ea typeface="Corbel" charset="0"/>
                <a:cs typeface="Corbel" charset="0"/>
              </a:rPr>
              <a:t>: specifications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98560" y="523220"/>
            <a:ext cx="4723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Content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types</a:t>
            </a:r>
            <a:endParaRPr lang="en-US" sz="2400" dirty="0">
              <a:latin typeface="Corbel" charset="0"/>
              <a:ea typeface="Corbel" charset="0"/>
              <a:cs typeface="Corbel" charset="0"/>
            </a:endParaRPr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 flipH="1">
            <a:off x="4828032" y="984885"/>
            <a:ext cx="832508" cy="697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660540" y="984885"/>
            <a:ext cx="832508" cy="697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0326" y="1508105"/>
            <a:ext cx="4723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Generic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content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types</a:t>
            </a:r>
            <a:endParaRPr lang="en-US" sz="24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56662" y="1508104"/>
            <a:ext cx="4723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Biological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content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types</a:t>
            </a:r>
            <a:endParaRPr lang="en-US" sz="24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7741" y="2139047"/>
            <a:ext cx="3509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latin typeface="Corbel" charset="0"/>
                <a:ea typeface="Corbel" charset="0"/>
                <a:cs typeface="Corbel" charset="0"/>
              </a:rPr>
              <a:t>E.g.: training </a:t>
            </a:r>
            <a:r>
              <a:rPr lang="it-IT" sz="2000" dirty="0" err="1" smtClean="0">
                <a:latin typeface="Corbel" charset="0"/>
                <a:ea typeface="Corbel" charset="0"/>
                <a:cs typeface="Corbel" charset="0"/>
              </a:rPr>
              <a:t>materials</a:t>
            </a:r>
            <a:r>
              <a:rPr lang="it-IT" sz="2000" dirty="0" smtClean="0">
                <a:latin typeface="Corbel" charset="0"/>
                <a:ea typeface="Corbel" charset="0"/>
                <a:cs typeface="Corbel" charset="0"/>
              </a:rPr>
              <a:t>, </a:t>
            </a:r>
            <a:r>
              <a:rPr lang="it-IT" sz="2000" dirty="0" err="1" smtClean="0">
                <a:latin typeface="Corbel" charset="0"/>
                <a:ea typeface="Corbel" charset="0"/>
                <a:cs typeface="Corbel" charset="0"/>
              </a:rPr>
              <a:t>datasets</a:t>
            </a:r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4077" y="2139045"/>
            <a:ext cx="3509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latin typeface="Corbel" charset="0"/>
                <a:ea typeface="Corbel" charset="0"/>
                <a:cs typeface="Corbel" charset="0"/>
              </a:rPr>
              <a:t>E.g.: </a:t>
            </a:r>
            <a:r>
              <a:rPr lang="it-IT" sz="2000" dirty="0" err="1" smtClean="0">
                <a:latin typeface="Corbel" charset="0"/>
                <a:ea typeface="Corbel" charset="0"/>
                <a:cs typeface="Corbel" charset="0"/>
              </a:rPr>
              <a:t>pathways</a:t>
            </a:r>
            <a:r>
              <a:rPr lang="it-IT" sz="2000" dirty="0" smtClean="0">
                <a:latin typeface="Corbel" charset="0"/>
                <a:ea typeface="Corbel" charset="0"/>
                <a:cs typeface="Corbel" charset="0"/>
              </a:rPr>
              <a:t>, </a:t>
            </a:r>
            <a:r>
              <a:rPr lang="it-IT" sz="2000" dirty="0" err="1" smtClean="0">
                <a:latin typeface="Corbel" charset="0"/>
                <a:ea typeface="Corbel" charset="0"/>
                <a:cs typeface="Corbel" charset="0"/>
              </a:rPr>
              <a:t>proteins</a:t>
            </a:r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0326" y="3016210"/>
            <a:ext cx="4723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Can be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used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in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many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disciplines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,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besides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life science</a:t>
            </a:r>
            <a:endParaRPr lang="en-US" sz="24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56662" y="3016210"/>
            <a:ext cx="4723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Are domain-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specific</a:t>
            </a:r>
            <a:endParaRPr lang="en-US" sz="24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0326" y="4330083"/>
            <a:ext cx="4307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In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collaboration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with</a:t>
            </a:r>
            <a:endParaRPr lang="en-US" sz="2400" dirty="0"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495" y="4269345"/>
            <a:ext cx="3380232" cy="58313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078061" y="4330083"/>
            <a:ext cx="4307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to integrate and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extend</a:t>
            </a:r>
            <a:endParaRPr lang="en-US" sz="24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63330" y="4972117"/>
            <a:ext cx="495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Schema.org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types</a:t>
            </a:r>
            <a:r>
              <a:rPr lang="it-IT" sz="2400" dirty="0" smtClean="0">
                <a:latin typeface="Corbel" charset="0"/>
                <a:ea typeface="Corbel" charset="0"/>
                <a:cs typeface="Corbel" charset="0"/>
              </a:rPr>
              <a:t> and </a:t>
            </a:r>
            <a:r>
              <a:rPr lang="it-IT" sz="2400" dirty="0" err="1" smtClean="0">
                <a:latin typeface="Corbel" charset="0"/>
                <a:ea typeface="Corbel" charset="0"/>
                <a:cs typeface="Corbel" charset="0"/>
              </a:rPr>
              <a:t>properties</a:t>
            </a:r>
            <a:endParaRPr lang="en-US" sz="2400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7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889</Words>
  <Application>Microsoft Macintosh PowerPoint</Application>
  <PresentationFormat>Widescreen</PresentationFormat>
  <Paragraphs>291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Corbel</vt:lpstr>
      <vt:lpstr>ＭＳ Ｐゴシック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Study Objectives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Preste</dc:creator>
  <cp:lastModifiedBy>Roberto Preste</cp:lastModifiedBy>
  <cp:revision>56</cp:revision>
  <dcterms:created xsi:type="dcterms:W3CDTF">2016-10-14T07:05:24Z</dcterms:created>
  <dcterms:modified xsi:type="dcterms:W3CDTF">2016-10-31T08:58:28Z</dcterms:modified>
</cp:coreProperties>
</file>